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60" r:id="rId3"/>
    <p:sldId id="258" r:id="rId4"/>
    <p:sldId id="259" r:id="rId5"/>
    <p:sldId id="263" r:id="rId6"/>
    <p:sldId id="265" r:id="rId7"/>
    <p:sldId id="264" r:id="rId8"/>
    <p:sldId id="261" r:id="rId9"/>
    <p:sldId id="266" r:id="rId10"/>
  </p:sldIdLst>
  <p:sldSz cx="9144000" cy="5143500" type="screen16x9"/>
  <p:notesSz cx="6858000" cy="9144000"/>
  <p:embeddedFontLst>
    <p:embeddedFont>
      <p:font typeface="나눔스퀘어OTF" panose="020B0600000101010101" pitchFamily="34" charset="-127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3" autoAdjust="0"/>
  </p:normalViewPr>
  <p:slideViewPr>
    <p:cSldViewPr snapToGrid="0">
      <p:cViewPr varScale="1">
        <p:scale>
          <a:sx n="103" d="100"/>
          <a:sy n="103" d="100"/>
        </p:scale>
        <p:origin x="87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FB5942E-276F-A7DF-32F2-CDBCA872B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>
            <a:extLst>
              <a:ext uri="{FF2B5EF4-FFF2-40B4-BE49-F238E27FC236}">
                <a16:creationId xmlns:a16="http://schemas.microsoft.com/office/drawing/2014/main" id="{51498EBB-E31D-E7E7-635A-AF9DF369A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>
            <a:extLst>
              <a:ext uri="{FF2B5EF4-FFF2-40B4-BE49-F238E27FC236}">
                <a16:creationId xmlns:a16="http://schemas.microsoft.com/office/drawing/2014/main" id="{1DD0E617-ED28-2200-4F9E-665D20B08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371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BEC18A16-4278-B00B-1303-5877B4662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E2E6D1AA-842B-F4EC-144A-242413A0F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616B90CB-E882-B03E-8493-738C61901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16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0A83A736-1A43-33BC-B5B2-02FC2EAF6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5E8D174C-7F3F-8D1F-DC3E-598AF79C89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2C18C3D2-7629-3BB3-C59A-493614504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53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9C4B101A-FC6F-D3E5-5226-52148AB5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D3DAF46C-D722-B1E2-4388-9B58A58EB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3D7EEAF3-9000-7697-A623-17478652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839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D29DE5F9-54A5-4BAF-554F-2893CCB4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33C0981E-ED1D-78B5-E73C-68974EC614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0C97B230-F14F-93EF-FA18-BF9108A0D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964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5C172DEA-B511-8F60-F572-C5147EF3A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E106896B-F4BF-D8A0-710B-AB79C4D57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D09014E5-45AC-B1D8-D3B3-EE2DCB990E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9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프로젝트</a:t>
            </a:r>
            <a:r>
              <a:rPr lang="ko" sz="2500" b="1" dirty="0">
                <a:solidFill>
                  <a:srgbClr val="19264B"/>
                </a:solidFill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</a:rPr>
              <a:t>DA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4.29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 err="1">
                <a:solidFill>
                  <a:srgbClr val="19264B"/>
                </a:solidFill>
              </a:rPr>
              <a:t>장희원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3641E35-8A56-1B9E-6817-04E35CFD5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9E925C0A-D76C-DCC9-5860-4BEE1E7B0BD4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>
            <a:extLst>
              <a:ext uri="{FF2B5EF4-FFF2-40B4-BE49-F238E27FC236}">
                <a16:creationId xmlns:a16="http://schemas.microsoft.com/office/drawing/2014/main" id="{7C60A34F-A358-9E97-4B25-7820B003301B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5153AA47-0D3D-5DB4-DAF4-E3E48F5B40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C8E69-F200-B92F-F2EE-ACD4406D9E5E}"/>
              </a:ext>
            </a:extLst>
          </p:cNvPr>
          <p:cNvSpPr txBox="1"/>
          <p:nvPr/>
        </p:nvSpPr>
        <p:spPr>
          <a:xfrm>
            <a:off x="1408975" y="1019577"/>
            <a:ext cx="4165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김민하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김재일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이나현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장희원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8ACAF-BA3A-5FC3-F54E-18FDDF94E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253" y="306875"/>
            <a:ext cx="2806204" cy="22278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4D692D-8539-7228-BA02-5BD74792CD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90"/>
          <a:stretch/>
        </p:blipFill>
        <p:spPr>
          <a:xfrm>
            <a:off x="5949253" y="2626031"/>
            <a:ext cx="2806204" cy="2117134"/>
          </a:xfrm>
          <a:prstGeom prst="rect">
            <a:avLst/>
          </a:prstGeom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4BD55E22-C9E7-F68A-B33C-0F5F236C83B2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팀원 소개</a:t>
            </a:r>
            <a:endParaRPr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7855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6E953-CF66-1B98-5A4B-37B6395A168E}"/>
              </a:ext>
            </a:extLst>
          </p:cNvPr>
          <p:cNvSpPr txBox="1"/>
          <p:nvPr/>
        </p:nvSpPr>
        <p:spPr>
          <a:xfrm>
            <a:off x="1408975" y="1019577"/>
            <a:ext cx="416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개요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 현황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06DE9822-19C1-E033-20CF-23DFC17DF481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C1FD37-FA6A-2676-785B-F168B19BFEC3}"/>
              </a:ext>
            </a:extLst>
          </p:cNvPr>
          <p:cNvSpPr txBox="1"/>
          <p:nvPr/>
        </p:nvSpPr>
        <p:spPr>
          <a:xfrm>
            <a:off x="1408974" y="3865654"/>
            <a:ext cx="73251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신용카드 고객 세그먼트 분류 </a:t>
            </a:r>
            <a:r>
              <a:rPr lang="en-US" altLang="ko-KR" sz="1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AI </a:t>
            </a:r>
            <a:r>
              <a:rPr lang="ko-KR" altLang="en-US" sz="1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경진대회 </a:t>
            </a:r>
            <a:r>
              <a:rPr lang="en-US" altLang="ko-KR" sz="1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(DACON)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ECB527-1EC9-40FE-7861-0B21BBEC30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2176"/>
          <a:stretch/>
        </p:blipFill>
        <p:spPr>
          <a:xfrm>
            <a:off x="2051036" y="821961"/>
            <a:ext cx="6040988" cy="301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2FB7A-E949-D5AD-CA19-3AB1D739420A}"/>
              </a:ext>
            </a:extLst>
          </p:cNvPr>
          <p:cNvSpPr txBox="1"/>
          <p:nvPr/>
        </p:nvSpPr>
        <p:spPr>
          <a:xfrm>
            <a:off x="1955384" y="4264618"/>
            <a:ext cx="6232292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고객별 다양한 활동 데이터를 분석해 분류 모델 구축</a:t>
            </a:r>
            <a:endParaRPr lang="en-US" altLang="ko-KR" sz="1200" b="0" i="0" dirty="0">
              <a:solidFill>
                <a:srgbClr val="0D0D0D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목표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Macro F1 score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최적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</a:t>
            </a:r>
            <a:endParaRPr lang="ko-KR" altLang="en-US" sz="1200" b="0" i="0" dirty="0">
              <a:solidFill>
                <a:srgbClr val="0D0D0D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EE5CBBC9-BEC1-AA7A-9293-E6F229A8527D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프로젝트 개요</a:t>
            </a:r>
            <a:endParaRPr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394BC4B-6145-E2E3-F0EA-A99E9C57E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1098F7A-B2CD-9E52-A102-E7FA3BA621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676DCD8B-9885-F129-73D2-FFCD794106F4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20399131-5731-3384-37BE-39EA632384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710B7941-F06E-43E1-FEED-856FEF4F24FB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프로젝트 개요</a:t>
            </a:r>
            <a:endParaRPr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AB9FAE-F96D-5766-8D0E-DA2C7172F6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20"/>
          <a:stretch/>
        </p:blipFill>
        <p:spPr>
          <a:xfrm>
            <a:off x="6631259" y="2571750"/>
            <a:ext cx="2356624" cy="2042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045A9-E749-9BC3-4058-546B6F1715AA}"/>
              </a:ext>
            </a:extLst>
          </p:cNvPr>
          <p:cNvSpPr txBox="1"/>
          <p:nvPr/>
        </p:nvSpPr>
        <p:spPr>
          <a:xfrm>
            <a:off x="1408974" y="826225"/>
            <a:ext cx="741535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ko-KR" altLang="en-US" sz="1200" b="1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데이터</a:t>
            </a:r>
            <a:endParaRPr lang="en-US" altLang="ko-KR" sz="1200" b="1" i="0" dirty="0">
              <a:solidFill>
                <a:srgbClr val="0D0D0D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월부터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월간의 고객 승인매출 및 청구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잔액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채널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마케팅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성과 지표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등의 데이터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2400000 rows × 858 columns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목표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Test data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대한 고객 신용정보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(Segment)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예측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8A3FB4-31D7-A116-EF75-7533EEBF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89"/>
          <a:stretch/>
        </p:blipFill>
        <p:spPr>
          <a:xfrm>
            <a:off x="1444666" y="2142962"/>
            <a:ext cx="4943708" cy="2671802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F6DEAAB9-4FCD-7940-6CF1-5609860220D4}"/>
              </a:ext>
            </a:extLst>
          </p:cNvPr>
          <p:cNvSpPr/>
          <p:nvPr/>
        </p:nvSpPr>
        <p:spPr>
          <a:xfrm>
            <a:off x="2765502" y="2378927"/>
            <a:ext cx="446049" cy="2497873"/>
          </a:xfrm>
          <a:prstGeom prst="frame">
            <a:avLst>
              <a:gd name="adj1" fmla="val 64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5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8CEF0AF7-C1FB-EA6E-B873-7E31A9B2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DD058E1-087B-1A46-4758-711B0C33C5DA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770B1B12-E331-F65E-74A4-0E4C6565DB9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6695D14E-7898-E4F9-C562-D76CAA9A2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B833CF5B-3B9D-6629-93B9-AFC0871D8618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dirty="0" err="1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전처리</a:t>
            </a:r>
            <a:endParaRPr lang="ko-KR" altLang="en-US" sz="2000" dirty="0">
              <a:solidFill>
                <a:srgbClr val="19264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1C81-4F00-1860-AE04-C997D4B22284}"/>
              </a:ext>
            </a:extLst>
          </p:cNvPr>
          <p:cNvSpPr txBox="1"/>
          <p:nvPr/>
        </p:nvSpPr>
        <p:spPr>
          <a:xfrm>
            <a:off x="1468245" y="879458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결측치가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많은 컬럼 제거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(50%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이상 </a:t>
            </a:r>
            <a:r>
              <a:rPr lang="ko-KR" altLang="en-US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결측치일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시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무의미한 컬럼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(ex.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날짜와 관련된 컬럼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수작업으로 제거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이상값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nan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처리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Feature importance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기반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상위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100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feature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 선택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총 컬럼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100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개로 정리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F6DCB0-8502-9463-E387-E7688403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2878196"/>
            <a:ext cx="4514891" cy="18616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7A7F70-490C-927D-F3CB-9096B70EC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245" y="695651"/>
            <a:ext cx="2826574" cy="40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892D460B-8DAF-4F84-EC28-86AD6AB6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CD0909A-BDA1-C9DE-418A-D5FF1E67DC16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B7914E5B-3885-A424-37D5-A53743CF9E17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C5689B10-259A-F71D-8DD0-8708783487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8CFDBE27-663F-3604-94DC-1191CBD4242A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주요 어려움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3841B-9042-258C-BF35-BA520FACC074}"/>
              </a:ext>
            </a:extLst>
          </p:cNvPr>
          <p:cNvSpPr txBox="1"/>
          <p:nvPr/>
        </p:nvSpPr>
        <p:spPr>
          <a:xfrm>
            <a:off x="1468245" y="879458"/>
            <a:ext cx="4572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</a:t>
            </a:r>
            <a:r>
              <a:rPr lang="ko-KR" altLang="en-US" sz="1200" b="1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불균형과 복잡한 고객 특성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Segment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별 데이터 불균형 존재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 특성 간 분포 편차 커서 모델 학습 난이도 상승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주요 도전 과제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소수 클래스 예측 정확도 향상</a:t>
            </a:r>
            <a:endParaRPr lang="en-US" altLang="ko-KR" sz="1200" b="0" i="0" dirty="0">
              <a:solidFill>
                <a:srgbClr val="0D0D0D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비율을 고려하여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resampling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하는 전략 사용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03B04C-3E88-8DA0-F182-0A1305765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613" y="897972"/>
            <a:ext cx="2362200" cy="130492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80F652-B4A1-0FC6-F64E-CE4EC873CF1A}"/>
              </a:ext>
            </a:extLst>
          </p:cNvPr>
          <p:cNvGrpSpPr/>
          <p:nvPr/>
        </p:nvGrpSpPr>
        <p:grpSpPr>
          <a:xfrm>
            <a:off x="1468245" y="2731816"/>
            <a:ext cx="5252223" cy="1095507"/>
            <a:chOff x="1408974" y="2981450"/>
            <a:chExt cx="6366156" cy="141212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9DA424-BB46-501B-6402-0EABC278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8974" y="2981450"/>
              <a:ext cx="6366156" cy="141212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617CBAE-24F8-A4D7-237E-F5A6C8849EF9}"/>
                </a:ext>
              </a:extLst>
            </p:cNvPr>
            <p:cNvSpPr>
              <a:spLocks/>
            </p:cNvSpPr>
            <p:nvPr/>
          </p:nvSpPr>
          <p:spPr>
            <a:xfrm>
              <a:off x="3271024" y="3516351"/>
              <a:ext cx="2170771" cy="15611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93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CA043BD0-A7D8-924B-F52D-0447FFD33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94F8287F-8482-8E88-85B6-354B20F0F5AB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9408E823-54BC-1BAE-C4C8-9FFC202A319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0BFC8A9E-06A0-F6AA-47A7-1F255D6247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CB57E3-8693-D4AF-A55D-FDABE5D94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99" y="2014654"/>
            <a:ext cx="3113264" cy="1682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C56755-F326-8AC1-7372-C8CCBB1AA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67" y="2014654"/>
            <a:ext cx="3172722" cy="1682255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5B8E0FAF-63FF-E904-7CBF-4A163A7D78D8}"/>
              </a:ext>
            </a:extLst>
          </p:cNvPr>
          <p:cNvSpPr/>
          <p:nvPr/>
        </p:nvSpPr>
        <p:spPr>
          <a:xfrm>
            <a:off x="3523785" y="2207942"/>
            <a:ext cx="572430" cy="1488967"/>
          </a:xfrm>
          <a:prstGeom prst="frame">
            <a:avLst>
              <a:gd name="adj1" fmla="val 384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590FE84F-4223-6614-7F32-BB051431A931}"/>
              </a:ext>
            </a:extLst>
          </p:cNvPr>
          <p:cNvSpPr/>
          <p:nvPr/>
        </p:nvSpPr>
        <p:spPr>
          <a:xfrm>
            <a:off x="7081024" y="2207942"/>
            <a:ext cx="572430" cy="1488967"/>
          </a:xfrm>
          <a:prstGeom prst="frame">
            <a:avLst>
              <a:gd name="adj1" fmla="val 384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FDC0BA0B-12A6-3149-9EF7-433713AC4CB7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57289-330A-9C6F-4469-5E8E5716A668}"/>
              </a:ext>
            </a:extLst>
          </p:cNvPr>
          <p:cNvSpPr txBox="1"/>
          <p:nvPr/>
        </p:nvSpPr>
        <p:spPr>
          <a:xfrm>
            <a:off x="1523999" y="827419"/>
            <a:ext cx="70624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XGboost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Catboost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TabM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TabNet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MLP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트리 모델과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Tabular data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용 딥러닝 모델 사용  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Tabular data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특성상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Boosting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모델이 좋은 성능을 보여줌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69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82691877-8FAA-F53A-19F0-67A11078A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582B1F0-8C44-F720-6F3B-489B1F0E1A98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6ED9E5EF-BDAD-AF2C-7E21-CE44C685F86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35A2E5DE-D7BC-0BB3-265F-16C68585BE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AE0BA3FD-063E-D74B-D713-C8BD04A2DD55}"/>
              </a:ext>
            </a:extLst>
          </p:cNvPr>
          <p:cNvSpPr txBox="1"/>
          <p:nvPr/>
        </p:nvSpPr>
        <p:spPr>
          <a:xfrm>
            <a:off x="1408974" y="19904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98080-5FF0-16D7-C80C-3666FB900867}"/>
              </a:ext>
            </a:extLst>
          </p:cNvPr>
          <p:cNvSpPr txBox="1"/>
          <p:nvPr/>
        </p:nvSpPr>
        <p:spPr>
          <a:xfrm>
            <a:off x="1408974" y="778551"/>
            <a:ext cx="774638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Train set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성능이 가장 좋았던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Catboost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test score(0.63)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보다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Xgboost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test score(0.65)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더 높았음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총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228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중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47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위이며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남은 챌린지 기간 동안 보완하여 </a:t>
            </a:r>
            <a:r>
              <a:rPr lang="en-US" altLang="ko-KR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D0D0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 안으로 마무리하는 것이 목표</a:t>
            </a:r>
            <a:endParaRPr lang="en-US" altLang="ko-KR" sz="1200" dirty="0">
              <a:solidFill>
                <a:srgbClr val="0D0D0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036226-0D71-BE1A-D4B4-D9EA143A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" t="14712" r="24064" b="19168"/>
          <a:stretch/>
        </p:blipFill>
        <p:spPr>
          <a:xfrm>
            <a:off x="1650380" y="2047578"/>
            <a:ext cx="6936059" cy="1415311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442F6486-279D-3D26-297E-BFEA886F648E}"/>
              </a:ext>
            </a:extLst>
          </p:cNvPr>
          <p:cNvSpPr/>
          <p:nvPr/>
        </p:nvSpPr>
        <p:spPr>
          <a:xfrm>
            <a:off x="1598341" y="2304585"/>
            <a:ext cx="6809680" cy="639337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686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246</Words>
  <Application>Microsoft Office PowerPoint</Application>
  <PresentationFormat>화면 슬라이드 쇼(16:9)</PresentationFormat>
  <Paragraphs>46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나눔스퀘어OTF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이나현</dc:creator>
  <cp:lastModifiedBy>이나현</cp:lastModifiedBy>
  <cp:revision>7</cp:revision>
  <dcterms:modified xsi:type="dcterms:W3CDTF">2025-04-28T10:44:12Z</dcterms:modified>
</cp:coreProperties>
</file>